
<file path=[Content_Types].xml><?xml version="1.0" encoding="utf-8"?>
<Types xmlns="http://schemas.openxmlformats.org/package/2006/content-types">
  <Default Extension="HEIC" ContentType="image/heic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19"/>
  </p:notesMasterIdLst>
  <p:sldIdLst>
    <p:sldId id="256" r:id="rId2"/>
    <p:sldId id="258" r:id="rId3"/>
    <p:sldId id="257" r:id="rId4"/>
    <p:sldId id="259" r:id="rId5"/>
    <p:sldId id="282" r:id="rId6"/>
    <p:sldId id="261" r:id="rId7"/>
    <p:sldId id="288" r:id="rId8"/>
    <p:sldId id="284" r:id="rId9"/>
    <p:sldId id="283" r:id="rId10"/>
    <p:sldId id="263" r:id="rId11"/>
    <p:sldId id="262" r:id="rId12"/>
    <p:sldId id="287" r:id="rId13"/>
    <p:sldId id="264" r:id="rId14"/>
    <p:sldId id="285" r:id="rId15"/>
    <p:sldId id="286" r:id="rId16"/>
    <p:sldId id="289" r:id="rId17"/>
    <p:sldId id="281" r:id="rId18"/>
  </p:sldIdLst>
  <p:sldSz cx="12192000" cy="6858000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leshko_ms@toptreid.ru" initials="m" lastIdx="1" clrIdx="0">
    <p:extLst>
      <p:ext uri="{19B8F6BF-5375-455C-9EA6-DF929625EA0E}">
        <p15:presenceInfo xmlns:p15="http://schemas.microsoft.com/office/powerpoint/2012/main" userId="01148655002232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-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222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D5C4BA-96FC-41D5-9214-07A10FAEF333}" type="datetimeFigureOut">
              <a:rPr lang="ru-RU" smtClean="0"/>
              <a:t>03.05.2025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82A769-DB96-4023-BE2A-0B07E9D1AA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481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82A769-DB96-4023-BE2A-0B07E9D1AA1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9405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82A769-DB96-4023-BE2A-0B07E9D1AA11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2004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B3118-B54E-40D9-B357-05C40EBC28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04F5316-70D8-44F0-992B-A4A69C459C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D37FE3-F24C-48B7-9E9B-34D3C4BAC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99D5A-4675-4F20-A172-96CFC143A1D4}" type="datetimeFigureOut">
              <a:rPr lang="ru-RU" smtClean="0"/>
              <a:t>03.05.2025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3EC7C3-0F37-4486-A51E-0B08F6619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2517332-5A74-48AE-992E-804016F55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238B7-1E6B-4F28-9D1F-C30B5657A8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662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EE1679-7E7D-428F-B2FD-53522D0E2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2013A79-D5FE-47E5-AB36-03D5FE6BF1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C4C9F1-6580-4926-88C8-FEA6B3AD6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99D5A-4675-4F20-A172-96CFC143A1D4}" type="datetimeFigureOut">
              <a:rPr lang="ru-RU" smtClean="0"/>
              <a:t>03.05.2025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FA321D-31C2-43B7-A2F7-EDE5CFE5E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AE8BF0-BC79-4DF0-BEEF-FC266C460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238B7-1E6B-4F28-9D1F-C30B5657A8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3589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1E695C3-9E04-4DB9-A545-D8FC5A5B6E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362C1A6-2EA7-454A-B049-D4A23138C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F43784-202C-48E5-8619-87AB13B0E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99D5A-4675-4F20-A172-96CFC143A1D4}" type="datetimeFigureOut">
              <a:rPr lang="ru-RU" smtClean="0"/>
              <a:t>03.05.2025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F5C2F5-121A-42BD-A835-3D71A4490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9A385F-CD9A-42B3-8539-C07C2165C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238B7-1E6B-4F28-9D1F-C30B5657A8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941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83B90F-FB0D-4F4E-A2B9-26EF52E54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C0ADC7-DC5D-4581-B574-8CBDA66DA4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4C55D1-7AB7-4AD4-8D1C-C9B522402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99D5A-4675-4F20-A172-96CFC143A1D4}" type="datetimeFigureOut">
              <a:rPr lang="ru-RU" smtClean="0"/>
              <a:t>03.05.2025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CF682-FB4B-4B91-8181-205D62232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CCC947-24D8-4A73-9CB8-453920188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238B7-1E6B-4F28-9D1F-C30B5657A8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9609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584CC3-1FCE-4D83-B2C5-280085427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74BF2A-5E98-45B8-BB12-023E341297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57ABF0-58E8-4C1A-8E77-30A822F7B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99D5A-4675-4F20-A172-96CFC143A1D4}" type="datetimeFigureOut">
              <a:rPr lang="ru-RU" smtClean="0"/>
              <a:t>03.05.2025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0A10A3-9235-46F8-8421-96CCFD3EE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D0C660-3D31-4E6C-B26A-C17CB6440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238B7-1E6B-4F28-9D1F-C30B5657A8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512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C478B6-98EE-4784-8FC3-04D9A1D75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0B4543-A0B2-48B5-8F03-DB3FDFFE8B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525ABB7-4783-4A1E-A0EA-AAB3EC48DA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34D7318-1576-418A-AA5A-7F3D2D6BB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99D5A-4675-4F20-A172-96CFC143A1D4}" type="datetimeFigureOut">
              <a:rPr lang="ru-RU" smtClean="0"/>
              <a:t>03.05.2025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814C19-4F30-4004-B70A-74766095D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7EDA98C-0614-4F34-8E7E-61B4D903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238B7-1E6B-4F28-9D1F-C30B5657A8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698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7F3ACA-3D83-47B5-B4A5-1DBFE0B66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E11A9D0-596E-4FB1-8571-207FD44CFC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9A90DCE-6B05-48BF-9513-3FCFD6A194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FE86091-78F4-4AB8-9C7F-B5C2707AAD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DD6B816-636D-4DA2-A5ED-7437DDF435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6568030-E435-43BE-A828-21FD8D38D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99D5A-4675-4F20-A172-96CFC143A1D4}" type="datetimeFigureOut">
              <a:rPr lang="ru-RU" smtClean="0"/>
              <a:t>03.05.2025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FA5E7-2DAF-47EA-8A98-244F9C116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01C4453-8A87-4120-A5E7-7F81D295A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238B7-1E6B-4F28-9D1F-C30B5657A8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9724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A96EAA-5F8F-44F5-96AA-ADA1F649B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CAD56A-892A-4BA7-9C2C-3F907F69F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99D5A-4675-4F20-A172-96CFC143A1D4}" type="datetimeFigureOut">
              <a:rPr lang="ru-RU" smtClean="0"/>
              <a:t>03.05.2025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D5804E-6F24-423A-8829-B2118677B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102FF70-07B9-46E2-A687-D56ED4160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238B7-1E6B-4F28-9D1F-C30B5657A8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51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59FEC78-6D2A-47E4-A2A7-8E4184E28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99D5A-4675-4F20-A172-96CFC143A1D4}" type="datetimeFigureOut">
              <a:rPr lang="ru-RU" smtClean="0"/>
              <a:t>03.05.2025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E387F17-2B1D-4995-A761-1F9F4D680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434AAC2-ECCD-4EA2-B918-521E1BD07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238B7-1E6B-4F28-9D1F-C30B5657A8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394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3BAAFC-18E0-4122-AD12-C146764C6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10EE0B-08C9-4C71-802E-EBC68C6089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9E6506-EB8A-4DD6-A7F7-FB70948A6B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45A880F-3190-4CB4-833A-DBB898A78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99D5A-4675-4F20-A172-96CFC143A1D4}" type="datetimeFigureOut">
              <a:rPr lang="ru-RU" smtClean="0"/>
              <a:t>03.05.2025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B4A4FF4-42E3-4B49-8DA2-6A6C222DA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0B5ADC-ACDA-47FC-9786-79C14DEE4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238B7-1E6B-4F28-9D1F-C30B5657A8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8169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C3BB2-6866-4E3E-B652-7942B8449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CDB6793-E55A-4A7E-B4CA-C17D19BCF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B86D1EB-926C-468A-842B-A938E3A885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2F0118-F950-49A6-8418-A393D66D5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99D5A-4675-4F20-A172-96CFC143A1D4}" type="datetimeFigureOut">
              <a:rPr lang="ru-RU" smtClean="0"/>
              <a:t>03.05.2025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3715509-7EB9-4EC7-BC89-E2341738F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0934021-42F5-4C4E-9D33-AFE5016C4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238B7-1E6B-4F28-9D1F-C30B5657A8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442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8255F6-E78C-46E0-AC58-BE211A9E1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00FA871-79EE-4B50-BF7A-C831BE7637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E01EF2-DD9F-4488-9450-ED2FFED0B1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E99D5A-4675-4F20-A172-96CFC143A1D4}" type="datetimeFigureOut">
              <a:rPr lang="ru-RU" smtClean="0"/>
              <a:t>03.05.2025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C168B8-474B-4653-AE01-83E47461DF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4D62FD-59AE-4A12-9AFA-3E1DD7ECA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238B7-1E6B-4F28-9D1F-C30B5657A8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0872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33.HEIC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2.svg"/><Relationship Id="rId7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8.jpg"/><Relationship Id="rId4" Type="http://schemas.openxmlformats.org/officeDocument/2006/relationships/image" Target="../media/image7.jpeg"/><Relationship Id="rId9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svg"/><Relationship Id="rId7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3.png"/><Relationship Id="rId4" Type="http://schemas.openxmlformats.org/officeDocument/2006/relationships/image" Target="../media/image12.jpg"/><Relationship Id="rId9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B43FB5F-9ADD-C9B5-867B-45BA3C4D59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26703"/>
            <a:ext cx="12192000" cy="683129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F5F5ADB-2F35-4574-AA06-3C16ABAAA6D6}"/>
              </a:ext>
            </a:extLst>
          </p:cNvPr>
          <p:cNvSpPr txBox="1"/>
          <p:nvPr/>
        </p:nvSpPr>
        <p:spPr>
          <a:xfrm>
            <a:off x="-239775" y="1654202"/>
            <a:ext cx="126715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Добро пожаловать </a:t>
            </a:r>
          </a:p>
          <a:p>
            <a:pPr algn="ctr"/>
            <a:r>
              <a:rPr lang="ru-RU" sz="6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в компанию </a:t>
            </a:r>
          </a:p>
          <a:p>
            <a:pPr algn="ctr"/>
            <a:r>
              <a:rPr lang="ru-RU" sz="6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«</a:t>
            </a:r>
            <a:r>
              <a:rPr lang="en-US" sz="6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Micelline</a:t>
            </a:r>
            <a:r>
              <a:rPr lang="ru-RU" sz="6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15BA7D-BE78-FCF3-2751-B5DA4EDDCD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345" y="5178488"/>
            <a:ext cx="2942036" cy="208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822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CC761C5-77B0-2854-FEB3-7A145E2C55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6703"/>
            <a:ext cx="12192000" cy="68312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76329C-21F7-4643-B709-2CDB5BD2FF9A}"/>
              </a:ext>
            </a:extLst>
          </p:cNvPr>
          <p:cNvSpPr txBox="1"/>
          <p:nvPr/>
        </p:nvSpPr>
        <p:spPr>
          <a:xfrm>
            <a:off x="1251564" y="114300"/>
            <a:ext cx="94564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atin typeface="Bookman Old Style" panose="02050604050505020204" pitchFamily="18" charset="0"/>
              </a:rPr>
              <a:t>Кто он: клиент компании </a:t>
            </a:r>
            <a:r>
              <a:rPr lang="en-US" sz="4000" dirty="0" err="1">
                <a:latin typeface="Bookman Old Style" panose="02050604050505020204" pitchFamily="18" charset="0"/>
              </a:rPr>
              <a:t>Micelline</a:t>
            </a:r>
            <a:r>
              <a:rPr lang="ru-RU" sz="4000" dirty="0">
                <a:latin typeface="Bookman Old Style" panose="020506040505050202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0A4F48-B170-40C3-B434-CF87DE8A1BEC}"/>
              </a:ext>
            </a:extLst>
          </p:cNvPr>
          <p:cNvSpPr txBox="1"/>
          <p:nvPr/>
        </p:nvSpPr>
        <p:spPr>
          <a:xfrm>
            <a:off x="2550105" y="822186"/>
            <a:ext cx="843534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000" dirty="0">
                <a:latin typeface="Bookman Old Style" panose="02050604050505020204" pitchFamily="18" charset="0"/>
              </a:rPr>
              <a:t>Люди от 45 лет и старше - средний, пожилой </a:t>
            </a:r>
            <a:endParaRPr lang="en-US" sz="2000" dirty="0">
              <a:latin typeface="Bookman Old Style" panose="02050604050505020204" pitchFamily="18" charset="0"/>
            </a:endParaRPr>
          </a:p>
          <a:p>
            <a:r>
              <a:rPr lang="ru-RU" sz="2000" dirty="0">
                <a:latin typeface="Bookman Old Style" panose="02050604050505020204" pitchFamily="18" charset="0"/>
              </a:rPr>
              <a:t>и старческий возраст по классификации ВОЗ</a:t>
            </a:r>
          </a:p>
          <a:p>
            <a:pPr marL="457200" indent="-457200">
              <a:buFont typeface="+mj-lt"/>
              <a:buAutoNum type="arabicPeriod" startAt="2"/>
            </a:pPr>
            <a:r>
              <a:rPr lang="ru-RU" sz="2000" dirty="0">
                <a:latin typeface="Bookman Old Style" panose="02050604050505020204" pitchFamily="18" charset="0"/>
              </a:rPr>
              <a:t>Интеллектуальная молодёжь </a:t>
            </a:r>
          </a:p>
          <a:p>
            <a:pPr marL="342900" indent="-342900">
              <a:buAutoNum type="arabicPeriod" startAt="2"/>
            </a:pPr>
            <a:r>
              <a:rPr lang="ru-RU" sz="2000" dirty="0">
                <a:latin typeface="Bookman Old Style" panose="02050604050505020204" pitchFamily="18" charset="0"/>
              </a:rPr>
              <a:t>Люди с хроническими заболеваниями </a:t>
            </a:r>
          </a:p>
          <a:p>
            <a:r>
              <a:rPr lang="ru-RU" dirty="0"/>
              <a:t> </a:t>
            </a:r>
          </a:p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47DE13E-B185-4D3E-8976-191D8D3C1D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91" y="2413326"/>
            <a:ext cx="11082217" cy="395947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664C3B-7AE8-EBB5-4DCC-6A0EEAE3A3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345" y="5178488"/>
            <a:ext cx="2942036" cy="208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5777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4C397C9-DF68-354D-5A33-CE3D3A17CC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6703"/>
            <a:ext cx="12192000" cy="68312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93A48E5-5EA2-4BA3-9FD2-B653015361F5}"/>
              </a:ext>
            </a:extLst>
          </p:cNvPr>
          <p:cNvSpPr txBox="1"/>
          <p:nvPr/>
        </p:nvSpPr>
        <p:spPr>
          <a:xfrm>
            <a:off x="2728981" y="249127"/>
            <a:ext cx="72138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dirty="0">
                <a:latin typeface="Bookman Old Style" panose="02050604050505020204" pitchFamily="18" charset="0"/>
              </a:rPr>
              <a:t>Функциональные напитки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8CF2DF-4F37-4ED1-9017-91A4257C6CB8}"/>
              </a:ext>
            </a:extLst>
          </p:cNvPr>
          <p:cNvSpPr txBox="1"/>
          <p:nvPr/>
        </p:nvSpPr>
        <p:spPr>
          <a:xfrm>
            <a:off x="4778430" y="1840587"/>
            <a:ext cx="7081706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latin typeface="Bookman Old Style" panose="02050604050505020204" pitchFamily="18" charset="0"/>
              </a:rPr>
              <a:t>Мицеллярные</a:t>
            </a:r>
            <a:r>
              <a:rPr lang="ru-RU" dirty="0">
                <a:latin typeface="Bookman Old Style" panose="02050604050505020204" pitchFamily="18" charset="0"/>
              </a:rPr>
              <a:t> функциональные напитки обладают повышенной биодоступностью до 100%, имеют уникальную формулу и позволяют быстро восполнить дефициты витаминов и микроэлементов в организме человека, восстановиться после травм и болезней, а так же помочь организму преодолеть различные заболевания.</a:t>
            </a:r>
          </a:p>
          <a:p>
            <a:endParaRPr lang="ru-RU" dirty="0">
              <a:latin typeface="Bookman Old Style" panose="02050604050505020204" pitchFamily="18" charset="0"/>
            </a:endParaRPr>
          </a:p>
          <a:p>
            <a:r>
              <a:rPr lang="ru-RU" dirty="0">
                <a:latin typeface="Bookman Old Style" panose="02050604050505020204" pitchFamily="18" charset="0"/>
              </a:rPr>
              <a:t>В продаже более 25 наименований напитков. В 2023 году была запущена новая серия «</a:t>
            </a:r>
            <a:r>
              <a:rPr lang="ru-RU" dirty="0" err="1">
                <a:latin typeface="Bookman Old Style" panose="02050604050505020204" pitchFamily="18" charset="0"/>
              </a:rPr>
              <a:t>Антиметабол</a:t>
            </a:r>
            <a:r>
              <a:rPr lang="ru-RU" dirty="0">
                <a:latin typeface="Bookman Old Style" panose="02050604050505020204" pitchFamily="18" charset="0"/>
              </a:rPr>
              <a:t>», позволяющая комплексно подходить к борьбе с возрастными метаболическими процессами.</a:t>
            </a:r>
          </a:p>
          <a:p>
            <a:r>
              <a:rPr lang="ru-RU" sz="2400" dirty="0">
                <a:latin typeface="Bookman Old Style" panose="02050604050505020204" pitchFamily="18" charset="0"/>
              </a:rPr>
              <a:t>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626CB25-F91E-45BA-B2DE-9BDD02135F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40" y="957013"/>
            <a:ext cx="3743590" cy="5615385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703E14-3E4A-E0BA-FFD7-E5ED2463E3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345" y="5178488"/>
            <a:ext cx="2942036" cy="208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024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0D487A-F9E8-2120-D0C7-2DF49E4B9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8C0758A-1D56-C952-4625-3A1A74E1D6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6703"/>
            <a:ext cx="12192000" cy="68312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108E2B-07EA-DF31-7054-DE3AF7ED6A0D}"/>
              </a:ext>
            </a:extLst>
          </p:cNvPr>
          <p:cNvSpPr txBox="1"/>
          <p:nvPr/>
        </p:nvSpPr>
        <p:spPr>
          <a:xfrm>
            <a:off x="1251564" y="114300"/>
            <a:ext cx="94388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Bookman Old Style" panose="02050604050505020204" pitchFamily="18" charset="0"/>
              </a:rPr>
              <a:t>Как работают </a:t>
            </a:r>
            <a:r>
              <a:rPr lang="ru-RU" sz="3600" dirty="0" err="1">
                <a:latin typeface="Bookman Old Style" panose="02050604050505020204" pitchFamily="18" charset="0"/>
              </a:rPr>
              <a:t>мицеллярные</a:t>
            </a:r>
            <a:r>
              <a:rPr lang="ru-RU" sz="3600" dirty="0">
                <a:latin typeface="Bookman Old Style" panose="02050604050505020204" pitchFamily="18" charset="0"/>
              </a:rPr>
              <a:t> препараты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B799A0-5F85-3912-B8DE-F7F90CAE78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18" y="822186"/>
            <a:ext cx="3861580" cy="5623233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25426A4-C405-CE63-B205-E487509030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375" y="848228"/>
            <a:ext cx="3813254" cy="5623233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9C4C0B-3B9C-A45E-D614-6A62CC3021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345" y="5178488"/>
            <a:ext cx="2942036" cy="208072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5697682-1E6A-316C-C7C4-E76D4BC726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284" y="1726162"/>
            <a:ext cx="2452755" cy="3676261"/>
          </a:xfrm>
          <a:prstGeom prst="rect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15980848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02DE2DA-0858-07EA-6CF5-19238462FE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-314656"/>
            <a:ext cx="12192000" cy="68312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983B01-2144-4A20-9604-77FA3E789900}"/>
              </a:ext>
            </a:extLst>
          </p:cNvPr>
          <p:cNvSpPr txBox="1"/>
          <p:nvPr/>
        </p:nvSpPr>
        <p:spPr>
          <a:xfrm>
            <a:off x="1234732" y="223945"/>
            <a:ext cx="97225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Bookman Old Style" panose="02050604050505020204" pitchFamily="18" charset="0"/>
              </a:rPr>
              <a:t>Флагман компании </a:t>
            </a:r>
            <a:r>
              <a:rPr lang="en-US" sz="3600" dirty="0">
                <a:latin typeface="Bookman Old Style" panose="02050604050505020204" pitchFamily="18" charset="0"/>
              </a:rPr>
              <a:t>Super Osteo Complex</a:t>
            </a:r>
            <a:endParaRPr lang="ru-RU" sz="3600" dirty="0">
              <a:latin typeface="Bookman Old Style" panose="020506040505050202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4C871A0-06AD-4E63-9BB0-9C4B69CEDA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15" y="1046717"/>
            <a:ext cx="3690622" cy="5535321"/>
          </a:xfrm>
          <a:prstGeom prst="rect">
            <a:avLst/>
          </a:prstGeom>
          <a:effectLst>
            <a:softEdge rad="1397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D0F46C-30BB-4BCD-BD49-F6EA6840F644}"/>
              </a:ext>
            </a:extLst>
          </p:cNvPr>
          <p:cNvSpPr txBox="1"/>
          <p:nvPr/>
        </p:nvSpPr>
        <p:spPr>
          <a:xfrm>
            <a:off x="4615983" y="1023497"/>
            <a:ext cx="694656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Bookman Old Style" panose="02050604050505020204" pitchFamily="18" charset="0"/>
              </a:rPr>
              <a:t>Функциональные напитки от компании </a:t>
            </a:r>
            <a:r>
              <a:rPr lang="en-US" sz="2000" dirty="0" err="1">
                <a:latin typeface="Bookman Old Style" panose="02050604050505020204" pitchFamily="18" charset="0"/>
              </a:rPr>
              <a:t>Micelline</a:t>
            </a:r>
            <a:r>
              <a:rPr lang="ru-RU" sz="2000" dirty="0">
                <a:latin typeface="Bookman Old Style" panose="02050604050505020204" pitchFamily="18" charset="0"/>
              </a:rPr>
              <a:t> не являются лекарственными препаратами, БАДами и не подлежат обязательным клиническим исследованиям. Однако, в 2022-2023гг., компания </a:t>
            </a:r>
            <a:r>
              <a:rPr lang="en-US" sz="2000" dirty="0" err="1">
                <a:latin typeface="Bookman Old Style" panose="02050604050505020204" pitchFamily="18" charset="0"/>
              </a:rPr>
              <a:t>Micelline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ru-RU" sz="2000" dirty="0">
                <a:latin typeface="Bookman Old Style" panose="02050604050505020204" pitchFamily="18" charset="0"/>
              </a:rPr>
              <a:t> по собственной инициативе и за свой счет провела исследования на изменение уровня витамина </a:t>
            </a:r>
            <a:r>
              <a:rPr lang="en-US" sz="2000" dirty="0">
                <a:latin typeface="Bookman Old Style" panose="02050604050505020204" pitchFamily="18" charset="0"/>
              </a:rPr>
              <a:t>D </a:t>
            </a:r>
            <a:r>
              <a:rPr lang="ru-RU" sz="2000" dirty="0">
                <a:latin typeface="Bookman Old Style" panose="02050604050505020204" pitchFamily="18" charset="0"/>
              </a:rPr>
              <a:t>в организме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ru-RU" sz="2000" dirty="0">
                <a:latin typeface="Bookman Old Style" panose="02050604050505020204" pitchFamily="18" charset="0"/>
              </a:rPr>
              <a:t>человека при употреблении функционального напитка </a:t>
            </a:r>
            <a:r>
              <a:rPr lang="en-US" sz="2000" dirty="0">
                <a:latin typeface="Bookman Old Style" panose="02050604050505020204" pitchFamily="18" charset="0"/>
              </a:rPr>
              <a:t>Super Osteo Complex</a:t>
            </a:r>
            <a:r>
              <a:rPr lang="ru-RU" sz="2000" dirty="0">
                <a:latin typeface="Bookman Old Style" panose="02050604050505020204" pitchFamily="18" charset="0"/>
              </a:rPr>
              <a:t> с повышенным содержанием витамина </a:t>
            </a:r>
            <a:r>
              <a:rPr lang="en-US" sz="2000" dirty="0">
                <a:latin typeface="Bookman Old Style" panose="02050604050505020204" pitchFamily="18" charset="0"/>
              </a:rPr>
              <a:t>D</a:t>
            </a:r>
            <a:r>
              <a:rPr lang="ru-RU" sz="2000" dirty="0">
                <a:latin typeface="Bookman Old Style" panose="02050604050505020204" pitchFamily="18" charset="0"/>
              </a:rPr>
              <a:t> (12 500МЕ).</a:t>
            </a:r>
          </a:p>
          <a:p>
            <a:endParaRPr lang="ru-RU" sz="2000" dirty="0">
              <a:latin typeface="Bookman Old Style" panose="02050604050505020204" pitchFamily="18" charset="0"/>
            </a:endParaRPr>
          </a:p>
          <a:p>
            <a:r>
              <a:rPr lang="ru-RU" sz="2000" dirty="0">
                <a:latin typeface="Bookman Old Style" panose="02050604050505020204" pitchFamily="18" charset="0"/>
              </a:rPr>
              <a:t>В исследовании приняло участие более 70 человек. Результаты были успешными: среднее повышение содержания витамина </a:t>
            </a:r>
            <a:r>
              <a:rPr lang="en-US" sz="2000" dirty="0">
                <a:latin typeface="Bookman Old Style" panose="02050604050505020204" pitchFamily="18" charset="0"/>
              </a:rPr>
              <a:t>D</a:t>
            </a:r>
            <a:r>
              <a:rPr lang="ru-RU" sz="2000" dirty="0">
                <a:latin typeface="Bookman Old Style" panose="02050604050505020204" pitchFamily="18" charset="0"/>
              </a:rPr>
              <a:t> в крови человека составило 36 </a:t>
            </a:r>
            <a:r>
              <a:rPr lang="ru-RU" sz="2000" dirty="0" err="1">
                <a:latin typeface="Bookman Old Style" panose="02050604050505020204" pitchFamily="18" charset="0"/>
              </a:rPr>
              <a:t>нг</a:t>
            </a:r>
            <a:r>
              <a:rPr lang="ru-RU" sz="2000" dirty="0">
                <a:latin typeface="Bookman Old Style" panose="02050604050505020204" pitchFamily="18" charset="0"/>
              </a:rPr>
              <a:t>/мл. за месяц употребления функционального напитка.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059C3E-F848-84CD-3A3F-61738BFB57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345" y="5178488"/>
            <a:ext cx="2942036" cy="208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433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27AA6E-6E56-063F-8189-3234E8DC2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507440F-4248-C73D-4903-5F30D5FDB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6703"/>
            <a:ext cx="12192000" cy="68312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EA6739-F8C7-FA7C-707D-095DE3CA50A0}"/>
              </a:ext>
            </a:extLst>
          </p:cNvPr>
          <p:cNvSpPr txBox="1"/>
          <p:nvPr/>
        </p:nvSpPr>
        <p:spPr>
          <a:xfrm>
            <a:off x="2874854" y="130047"/>
            <a:ext cx="6473247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Функциональные напитки: </a:t>
            </a:r>
          </a:p>
          <a:p>
            <a:pPr algn="ctr"/>
            <a:r>
              <a:rPr lang="ru-RU" sz="3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удобная навигация по сериям</a:t>
            </a:r>
          </a:p>
          <a:p>
            <a:pPr algn="ctr"/>
            <a:endParaRPr 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EFCAA5-49C0-C7B2-22D8-26AB8EA47A47}"/>
              </a:ext>
            </a:extLst>
          </p:cNvPr>
          <p:cNvSpPr txBox="1"/>
          <p:nvPr/>
        </p:nvSpPr>
        <p:spPr>
          <a:xfrm>
            <a:off x="483140" y="1340829"/>
            <a:ext cx="112257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8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Чтобы вам было проще ориентироваться в ассортименте, все функциональные напитки разделены на три серии: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-ОРГАНИКА (зеленая) – поддержка здоровья, иммунитета и очищения организма.  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-АНТИМЕТАБОЛ (розовая) – контроль веса, обмен веществ и сердечно-сосудистая поддержка.  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-ВИТАМИНЫ (голубая) – источник ключевых витаминов, макро- и  микроэлементов для энергии, костей и нервной системы.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C9980C-1D55-4BE1-B30B-CE56D67D87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74324" y="3226238"/>
            <a:ext cx="8141871" cy="324414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47ED25-6E38-2886-DB10-CD6D37DD3A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345" y="5178488"/>
            <a:ext cx="2942036" cy="208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1610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89E98-6C1D-9F15-2E00-8999E3C6E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E9D4726-AC24-B870-84D0-E43A1AA7FB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6703"/>
            <a:ext cx="12192000" cy="68312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079A0F-161F-19CF-328D-5AAB369C3703}"/>
              </a:ext>
            </a:extLst>
          </p:cNvPr>
          <p:cNvSpPr txBox="1"/>
          <p:nvPr/>
        </p:nvSpPr>
        <p:spPr>
          <a:xfrm>
            <a:off x="2874854" y="130047"/>
            <a:ext cx="6473247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Функциональные напитки: </a:t>
            </a:r>
          </a:p>
          <a:p>
            <a:pPr algn="ctr"/>
            <a:r>
              <a:rPr lang="ru-RU" sz="3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удобная навигация по сериям</a:t>
            </a:r>
          </a:p>
          <a:p>
            <a:pPr algn="ctr"/>
            <a:endParaRPr 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B26DD5-C027-DD11-5F23-CF918EDF2C54}"/>
              </a:ext>
            </a:extLst>
          </p:cNvPr>
          <p:cNvSpPr txBox="1"/>
          <p:nvPr/>
        </p:nvSpPr>
        <p:spPr>
          <a:xfrm>
            <a:off x="466530" y="1305341"/>
            <a:ext cx="4816648" cy="4247317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  <a:softEdge rad="0"/>
          </a:effectLst>
        </p:spPr>
        <p:txBody>
          <a:bodyPr wrap="square" rtlCol="0">
            <a:spAutoFit/>
          </a:bodyPr>
          <a:lstStyle/>
          <a:p>
            <a:r>
              <a:rPr lang="ru-RU" sz="1800" b="1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Серия ОРГАНИКА</a:t>
            </a:r>
            <a:endParaRPr lang="ru-RU" sz="1800" kern="1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М-1 </a:t>
            </a:r>
            <a:r>
              <a:rPr lang="en-US" sz="18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Harmony Life </a:t>
            </a:r>
            <a:r>
              <a:rPr lang="en-US" sz="1800" kern="1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Comple</a:t>
            </a:r>
            <a:r>
              <a:rPr lang="ru-RU" sz="18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 30 </a:t>
            </a:r>
            <a:r>
              <a:rPr lang="en-US" sz="18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ml</a:t>
            </a:r>
            <a:endParaRPr lang="ru-RU" sz="1800" kern="1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en-US" sz="18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-3 60  </a:t>
            </a:r>
            <a:r>
              <a:rPr lang="en-US" sz="1800" kern="1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Immuno</a:t>
            </a:r>
            <a:r>
              <a:rPr lang="en-US" sz="18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Active Complex 60 ml</a:t>
            </a:r>
            <a:endParaRPr lang="ru-RU" sz="1800" kern="1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en-US" sz="18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-4 60 Hepatic Complex 60 ml</a:t>
            </a:r>
            <a:endParaRPr lang="ru-RU" sz="1800" kern="1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en-US" sz="18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-8 60 Betula Perfect Complex 60 ml</a:t>
            </a:r>
            <a:endParaRPr lang="ru-RU" sz="1800" kern="1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en-US" sz="18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-9 Super Betula Complex 30 ml</a:t>
            </a:r>
            <a:endParaRPr lang="ru-RU" sz="1800" kern="1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M-12 Wax Moth Complex 30 ml</a:t>
            </a:r>
            <a:endParaRPr lang="ru-RU" sz="1800" kern="1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M-15 </a:t>
            </a:r>
            <a:r>
              <a:rPr lang="en-US" sz="1800" kern="1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Covidnet</a:t>
            </a:r>
            <a:r>
              <a:rPr lang="en-US" sz="18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Complex 30 ml</a:t>
            </a:r>
            <a:endParaRPr lang="ru-RU" sz="1800" kern="1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M-18 Clean Body Complex 60 ml</a:t>
            </a:r>
            <a:endParaRPr lang="ru-RU" sz="1800" kern="1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M-20 Eyes Norma Complex 60 ml</a:t>
            </a:r>
            <a:endParaRPr lang="ru-RU" sz="1800" kern="1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en-US" sz="18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-21 Black Cumin Complex 60 ml</a:t>
            </a:r>
            <a:endParaRPr lang="ru-RU" sz="1800" kern="1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en-US" sz="18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-23 Sagan </a:t>
            </a:r>
            <a:r>
              <a:rPr lang="en-US" sz="1800" kern="1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Dailya</a:t>
            </a:r>
            <a:r>
              <a:rPr lang="en-US" sz="18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Complex 60 ml</a:t>
            </a:r>
            <a:endParaRPr lang="ru-RU" sz="1800" kern="1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en-US" sz="18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-24 </a:t>
            </a:r>
            <a:r>
              <a:rPr lang="en-US" sz="1800" kern="1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Mens</a:t>
            </a:r>
            <a:r>
              <a:rPr lang="en-US" sz="18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Formula Complex 60 ml</a:t>
            </a:r>
            <a:endParaRPr lang="ru-RU" sz="1800" kern="1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kern="1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М-25 </a:t>
            </a:r>
            <a:r>
              <a:rPr lang="en-US" kern="1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Artro</a:t>
            </a:r>
            <a:r>
              <a:rPr lang="en-US" kern="1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Complex 60 ml</a:t>
            </a:r>
          </a:p>
          <a:p>
            <a:r>
              <a:rPr lang="en-US" kern="1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M-26 Ferment </a:t>
            </a:r>
            <a:r>
              <a:rPr lang="en-US" sz="18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Wax Moth Complex 30 ml</a:t>
            </a:r>
            <a:endParaRPr lang="ru-RU" sz="1800" kern="1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9BF109-261D-24CB-9A24-30C328F74BAF}"/>
              </a:ext>
            </a:extLst>
          </p:cNvPr>
          <p:cNvSpPr txBox="1"/>
          <p:nvPr/>
        </p:nvSpPr>
        <p:spPr>
          <a:xfrm>
            <a:off x="5655410" y="1431290"/>
            <a:ext cx="481664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Серия АНТИМЕТАБОЛ </a:t>
            </a:r>
            <a:endParaRPr lang="ru-RU" sz="1800" kern="1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М-10 30 </a:t>
            </a:r>
            <a:r>
              <a:rPr lang="en-US" sz="18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Omega Complex</a:t>
            </a:r>
            <a:r>
              <a:rPr lang="ru-RU" sz="18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30 </a:t>
            </a:r>
            <a:r>
              <a:rPr lang="en-US" sz="18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ml</a:t>
            </a:r>
            <a:endParaRPr lang="ru-RU" sz="1800" kern="1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en-US" sz="18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-14 Slim Body Complex 60 ml</a:t>
            </a:r>
            <a:endParaRPr lang="ru-RU" sz="1800" kern="1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en-US" sz="18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-17 Heart Norma Complex 60 ml</a:t>
            </a:r>
            <a:endParaRPr lang="ru-RU" sz="1800" kern="1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en-US" sz="18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-19 </a:t>
            </a:r>
            <a:r>
              <a:rPr lang="en-US" sz="1800" kern="1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Gluconorm</a:t>
            </a:r>
            <a:r>
              <a:rPr lang="en-US" sz="18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Complex 60 ml</a:t>
            </a:r>
            <a:endParaRPr lang="ru-RU" sz="1800" kern="1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800" kern="1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b="1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Серия ВИТАМИНЫ </a:t>
            </a:r>
            <a:endParaRPr lang="ru-RU" sz="1800" kern="1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en-US" sz="18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-2 Osteo Complex 30 ml</a:t>
            </a:r>
            <a:endParaRPr lang="ru-RU" sz="1800" kern="1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en-US" sz="18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-5 50 Matrix Complex 50 ml</a:t>
            </a:r>
            <a:endParaRPr lang="ru-RU" sz="1800" kern="1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M-7 Ferrum Life Complex 30 ml</a:t>
            </a:r>
            <a:endParaRPr lang="ru-RU" sz="1800" kern="1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M-11 </a:t>
            </a:r>
            <a:r>
              <a:rPr lang="en-US" sz="1800" kern="1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Ascorbyl</a:t>
            </a:r>
            <a:r>
              <a:rPr lang="en-US" sz="18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Life Complex 30 ml</a:t>
            </a:r>
            <a:endParaRPr lang="ru-RU" sz="1800" kern="1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M-13 Super Osteo Complex 30 ml</a:t>
            </a:r>
            <a:endParaRPr lang="ru-RU" sz="1800" kern="1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M-16 </a:t>
            </a:r>
            <a:r>
              <a:rPr lang="en-US" sz="1800" kern="1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Adaptostress</a:t>
            </a:r>
            <a:r>
              <a:rPr lang="en-US" sz="18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Complex 30 ml</a:t>
            </a:r>
            <a:endParaRPr lang="ru-RU" sz="1800" kern="1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M-22 Energy Strike Complex 75 ml</a:t>
            </a:r>
            <a:endParaRPr lang="ru-RU" sz="1800" kern="1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5E6AD6-BEE5-4ED6-9C1C-915C273129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345" y="5178488"/>
            <a:ext cx="2942036" cy="208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886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038C775-1A3D-EC79-4D00-3EC025AEB9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1235" y="-359874"/>
            <a:ext cx="12192000" cy="68312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532448-05A5-192D-0BE9-7C2F7A5883F5}"/>
              </a:ext>
            </a:extLst>
          </p:cNvPr>
          <p:cNvSpPr txBox="1"/>
          <p:nvPr/>
        </p:nvSpPr>
        <p:spPr>
          <a:xfrm>
            <a:off x="966299" y="5563892"/>
            <a:ext cx="25997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</a:rPr>
              <a:t>https://micelline.ru/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4BF5912-A8B3-E36E-D03F-77B4E06152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08" y="2382654"/>
            <a:ext cx="2995127" cy="29951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4BD4DE9-7AC1-67E8-A58E-613DDDED1E98}"/>
              </a:ext>
            </a:extLst>
          </p:cNvPr>
          <p:cNvSpPr txBox="1"/>
          <p:nvPr/>
        </p:nvSpPr>
        <p:spPr>
          <a:xfrm>
            <a:off x="1519522" y="130047"/>
            <a:ext cx="91839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Наши полезные информационные ресурсы</a:t>
            </a:r>
          </a:p>
          <a:p>
            <a:pPr algn="ctr"/>
            <a:endParaRPr 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262569-221E-4DFC-2D6C-F3DF51679795}"/>
              </a:ext>
            </a:extLst>
          </p:cNvPr>
          <p:cNvSpPr txBox="1"/>
          <p:nvPr/>
        </p:nvSpPr>
        <p:spPr>
          <a:xfrm>
            <a:off x="898941" y="1890212"/>
            <a:ext cx="255484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Официальный сайт</a:t>
            </a:r>
          </a:p>
          <a:p>
            <a:pPr algn="ctr"/>
            <a:endParaRPr lang="ru-RU" sz="4000" dirty="0">
              <a:latin typeface="Bookman Old Style" panose="020506040505050202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A50DEF2-A402-3D9D-2BBA-ED47D78EA5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2768" y="1963813"/>
            <a:ext cx="3383995" cy="396941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087ECB3-EAE6-8093-BDC5-A6FB185BC797}"/>
              </a:ext>
            </a:extLst>
          </p:cNvPr>
          <p:cNvSpPr txBox="1"/>
          <p:nvPr/>
        </p:nvSpPr>
        <p:spPr>
          <a:xfrm>
            <a:off x="4652957" y="1269218"/>
            <a:ext cx="255484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Телеграмм канал</a:t>
            </a:r>
          </a:p>
          <a:p>
            <a:pPr algn="ctr"/>
            <a:endParaRPr lang="ru-RU" sz="4000" dirty="0">
              <a:latin typeface="Bookman Old Style" panose="02050604050505020204" pitchFamily="18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8441D38-5F75-0CED-BEBC-0380FC2C27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605" y="2446327"/>
            <a:ext cx="2931454" cy="293145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C8DA2C2-AF93-E815-5370-FA4D479ADD10}"/>
              </a:ext>
            </a:extLst>
          </p:cNvPr>
          <p:cNvSpPr txBox="1"/>
          <p:nvPr/>
        </p:nvSpPr>
        <p:spPr>
          <a:xfrm>
            <a:off x="8447694" y="1972361"/>
            <a:ext cx="255484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Сообщество ВК</a:t>
            </a:r>
          </a:p>
          <a:p>
            <a:pPr algn="ctr"/>
            <a:endParaRPr 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0D960F3-33C1-61CD-8B25-5C7D0D38BF88}"/>
              </a:ext>
            </a:extLst>
          </p:cNvPr>
          <p:cNvSpPr txBox="1"/>
          <p:nvPr/>
        </p:nvSpPr>
        <p:spPr>
          <a:xfrm>
            <a:off x="8271671" y="5482415"/>
            <a:ext cx="31113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</a:rPr>
              <a:t>https://vk.com/micelline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579DF3-5287-A9A3-CDD7-98E0626F27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345" y="5178488"/>
            <a:ext cx="2942036" cy="208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0361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D2AC6B9-F04D-D3F9-2B71-D5FDD3349A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26703"/>
            <a:ext cx="12192000" cy="68312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ABC2C1-D2A5-4089-8DB0-4A38E0CA0827}"/>
              </a:ext>
            </a:extLst>
          </p:cNvPr>
          <p:cNvSpPr txBox="1"/>
          <p:nvPr/>
        </p:nvSpPr>
        <p:spPr>
          <a:xfrm>
            <a:off x="6242685" y="4231619"/>
            <a:ext cx="52432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0" dirty="0">
                <a:solidFill>
                  <a:srgbClr val="404040"/>
                </a:solidFill>
                <a:effectLst/>
                <a:latin typeface="Bookman Old Style" panose="02050604050505020204" pitchFamily="18" charset="0"/>
              </a:rPr>
              <a:t>Вступайте в сообщество Мицеллайн — </a:t>
            </a:r>
          </a:p>
          <a:p>
            <a:r>
              <a:rPr lang="ru-RU" sz="2000" i="0" dirty="0">
                <a:solidFill>
                  <a:srgbClr val="404040"/>
                </a:solidFill>
                <a:effectLst/>
                <a:latin typeface="Bookman Old Style" panose="02050604050505020204" pitchFamily="18" charset="0"/>
              </a:rPr>
              <a:t>где мудрость возраста сочетается с современными технологиями!</a:t>
            </a:r>
            <a:endParaRPr lang="ru-RU" sz="2000" dirty="0">
              <a:latin typeface="Bookman Old Style" panose="020506040505050202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055441-6072-AF48-8545-769D0A02F7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0597"/>
            <a:ext cx="5774267" cy="4330700"/>
          </a:xfrm>
          <a:prstGeom prst="rect">
            <a:avLst/>
          </a:prstGeom>
          <a:effectLst>
            <a:softEdge rad="6858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F5F5ADB-2F35-4574-AA06-3C16ABAAA6D6}"/>
              </a:ext>
            </a:extLst>
          </p:cNvPr>
          <p:cNvSpPr txBox="1"/>
          <p:nvPr/>
        </p:nvSpPr>
        <p:spPr>
          <a:xfrm>
            <a:off x="-359719" y="774243"/>
            <a:ext cx="126715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Добро пожаловать </a:t>
            </a:r>
          </a:p>
          <a:p>
            <a:pPr algn="ctr"/>
            <a:r>
              <a:rPr lang="ru-RU" sz="6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в компанию </a:t>
            </a:r>
          </a:p>
          <a:p>
            <a:pPr algn="ctr"/>
            <a:r>
              <a:rPr lang="ru-RU" sz="6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«</a:t>
            </a:r>
            <a:r>
              <a:rPr lang="en-US" sz="6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Micelline</a:t>
            </a:r>
            <a:r>
              <a:rPr lang="ru-RU" sz="6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6C37A9-DA6E-8881-AFD6-0F1D9F70FA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345" y="5178488"/>
            <a:ext cx="2942036" cy="208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011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0E9520-BB46-B750-5875-727020A7BD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39353"/>
            <a:ext cx="12192000" cy="683129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6876EAC-8DD2-44F8-9B0A-BD20C9BB9D06}"/>
              </a:ext>
            </a:extLst>
          </p:cNvPr>
          <p:cNvSpPr txBox="1"/>
          <p:nvPr/>
        </p:nvSpPr>
        <p:spPr>
          <a:xfrm>
            <a:off x="341262" y="5094337"/>
            <a:ext cx="55556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</a:rPr>
              <a:t>Генеральный директор  лаборатории современных биотехнологий Низар, сооснователь компании </a:t>
            </a:r>
            <a:r>
              <a:rPr lang="en-US" dirty="0" err="1">
                <a:latin typeface="Bookman Old Style" panose="02050604050505020204" pitchFamily="18" charset="0"/>
              </a:rPr>
              <a:t>Micelline</a:t>
            </a:r>
            <a:r>
              <a:rPr lang="ru-RU" dirty="0">
                <a:latin typeface="Bookman Old Style" panose="02050604050505020204" pitchFamily="18" charset="0"/>
              </a:rPr>
              <a:t>, кандидат медицинских наук, врач-</a:t>
            </a:r>
            <a:r>
              <a:rPr lang="ru-RU" dirty="0" err="1">
                <a:latin typeface="Bookman Old Style" panose="02050604050505020204" pitchFamily="18" charset="0"/>
              </a:rPr>
              <a:t>биотехнолог</a:t>
            </a:r>
            <a:r>
              <a:rPr lang="ru-RU" dirty="0">
                <a:latin typeface="Bookman Old Style" panose="02050604050505020204" pitchFamily="18" charset="0"/>
              </a:rPr>
              <a:t>, </a:t>
            </a:r>
            <a:r>
              <a:rPr lang="ru-RU" dirty="0" err="1">
                <a:latin typeface="Bookman Old Style" panose="02050604050505020204" pitchFamily="18" charset="0"/>
              </a:rPr>
              <a:t>Ахсянов</a:t>
            </a:r>
            <a:r>
              <a:rPr lang="ru-RU" dirty="0">
                <a:latin typeface="Bookman Old Style" panose="02050604050505020204" pitchFamily="18" charset="0"/>
              </a:rPr>
              <a:t> Умар </a:t>
            </a:r>
            <a:r>
              <a:rPr lang="ru-RU" dirty="0" err="1">
                <a:latin typeface="Bookman Old Style" panose="02050604050505020204" pitchFamily="18" charset="0"/>
              </a:rPr>
              <a:t>Усманович</a:t>
            </a:r>
            <a:r>
              <a:rPr lang="ru-RU" dirty="0">
                <a:latin typeface="Bookman Old Style" panose="02050604050505020204" pitchFamily="18" charset="0"/>
              </a:rPr>
              <a:t>.</a:t>
            </a:r>
          </a:p>
          <a:p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C5F62C-4D13-45F3-8097-CEFEC8997894}"/>
              </a:ext>
            </a:extLst>
          </p:cNvPr>
          <p:cNvSpPr txBox="1"/>
          <p:nvPr/>
        </p:nvSpPr>
        <p:spPr>
          <a:xfrm>
            <a:off x="1563349" y="302497"/>
            <a:ext cx="90653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Bookman Old Style" panose="02050604050505020204" pitchFamily="18" charset="0"/>
              </a:rPr>
              <a:t>Основатели компании </a:t>
            </a:r>
            <a:r>
              <a:rPr lang="en-US" sz="4000" dirty="0" err="1">
                <a:latin typeface="Bookman Old Style" panose="02050604050505020204" pitchFamily="18" charset="0"/>
              </a:rPr>
              <a:t>Micelline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6905E3-881C-42F4-87D4-BD179DECD4A0}"/>
              </a:ext>
            </a:extLst>
          </p:cNvPr>
          <p:cNvSpPr txBox="1"/>
          <p:nvPr/>
        </p:nvSpPr>
        <p:spPr>
          <a:xfrm>
            <a:off x="4738319" y="2272197"/>
            <a:ext cx="35116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Bookman Old Style" panose="02050604050505020204" pitchFamily="18" charset="0"/>
              </a:rPr>
              <a:t>Директор и основатель компании </a:t>
            </a:r>
            <a:r>
              <a:rPr lang="en-US" dirty="0" err="1">
                <a:latin typeface="Bookman Old Style" panose="02050604050505020204" pitchFamily="18" charset="0"/>
              </a:rPr>
              <a:t>Micelline</a:t>
            </a:r>
            <a:r>
              <a:rPr lang="ru-RU" dirty="0">
                <a:latin typeface="Bookman Old Style" panose="02050604050505020204" pitchFamily="18" charset="0"/>
              </a:rPr>
              <a:t>, Самофалов Сергей Викторович. Предприниматель со стажем длинною в жизнь.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A5E88E2-B414-B367-C4F5-DE00C7A120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583" y="1239680"/>
            <a:ext cx="3089428" cy="3594100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651B482-CAD3-0E4A-F331-7F9D4A3484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345" y="5178488"/>
            <a:ext cx="2942036" cy="208072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9B1213-1054-8ABC-4F21-B329392FDD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13" y="1133283"/>
            <a:ext cx="2694567" cy="3806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04974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DEAD42B-8526-10B0-A733-38347EAE5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6703"/>
            <a:ext cx="12192000" cy="68312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7DB2B7-C8C5-42A7-B6B8-E25E5712A3E2}"/>
              </a:ext>
            </a:extLst>
          </p:cNvPr>
          <p:cNvSpPr txBox="1"/>
          <p:nvPr/>
        </p:nvSpPr>
        <p:spPr>
          <a:xfrm>
            <a:off x="-30059" y="354120"/>
            <a:ext cx="12283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7030A0"/>
                </a:solidFill>
                <a:latin typeface="Bookman Old Style" panose="02050604050505020204" pitchFamily="18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200" dirty="0" err="1">
                <a:latin typeface="Bookman Old Style" panose="02050604050505020204" pitchFamily="18" charset="0"/>
                <a:ea typeface="Roboto" panose="02000000000000000000" pitchFamily="2" charset="0"/>
                <a:cs typeface="Roboto" panose="02000000000000000000" pitchFamily="2" charset="0"/>
              </a:rPr>
              <a:t>Micelline</a:t>
            </a:r>
            <a:r>
              <a:rPr lang="ru-RU" sz="3200" dirty="0">
                <a:latin typeface="Bookman Old Style" panose="02050604050505020204" pitchFamily="18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3200" dirty="0">
                <a:latin typeface="Bookman Old Style" panose="02050604050505020204" pitchFamily="18" charset="0"/>
              </a:rPr>
              <a:t>производит современные продукты для здоровья, красоты и улучшения качества жизни. 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21C294C-74F4-4A05-AFAD-43527D15E222}"/>
              </a:ext>
            </a:extLst>
          </p:cNvPr>
          <p:cNvSpPr/>
          <p:nvPr/>
        </p:nvSpPr>
        <p:spPr>
          <a:xfrm>
            <a:off x="4132099" y="2952339"/>
            <a:ext cx="796084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Bookman Old Style" panose="02050604050505020204" pitchFamily="18" charset="0"/>
                <a:ea typeface="Roboto" panose="02000000000000000000" pitchFamily="2" charset="0"/>
                <a:cs typeface="Roboto" panose="02000000000000000000" pitchFamily="2" charset="0"/>
              </a:rPr>
              <a:t>Продукция под маркой </a:t>
            </a:r>
            <a:r>
              <a:rPr lang="ru-RU" sz="2400" dirty="0" err="1">
                <a:latin typeface="Bookman Old Style" panose="02050604050505020204" pitchFamily="18" charset="0"/>
                <a:ea typeface="Roboto" panose="02000000000000000000" pitchFamily="2" charset="0"/>
                <a:cs typeface="Roboto" panose="02000000000000000000" pitchFamily="2" charset="0"/>
              </a:rPr>
              <a:t>Micelline</a:t>
            </a:r>
            <a:r>
              <a:rPr lang="ru-RU" sz="2400" dirty="0">
                <a:latin typeface="Bookman Old Style" panose="02050604050505020204" pitchFamily="18" charset="0"/>
                <a:ea typeface="Roboto" panose="02000000000000000000" pitchFamily="2" charset="0"/>
                <a:cs typeface="Roboto" panose="02000000000000000000" pitchFamily="2" charset="0"/>
              </a:rPr>
              <a:t> разрабатывается и производится в России на самом современном высокотехнологичном оборудовании и соответствует международным требованиям технологий и качества</a:t>
            </a:r>
            <a:r>
              <a:rPr lang="ru-RU" sz="2400" dirty="0">
                <a:solidFill>
                  <a:srgbClr val="7030A0"/>
                </a:solidFill>
                <a:latin typeface="Bookman Old Style" panose="02050604050505020204" pitchFamily="18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526C6C5-4BDD-476B-83BD-AC0FC4094B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91" y="1431338"/>
            <a:ext cx="3512731" cy="4787513"/>
          </a:xfrm>
          <a:prstGeom prst="rect">
            <a:avLst/>
          </a:prstGeom>
          <a:effectLst>
            <a:reflection stA="3000" endPos="65000" dist="50800" dir="5400000" sy="-100000" algn="bl" rotWithShape="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3AACB4-EF0D-3D0D-A1DB-B8D98985D6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345" y="5178488"/>
            <a:ext cx="2942036" cy="208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422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5304DCD-9BD5-F2D1-FC66-350BEDA74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6703"/>
            <a:ext cx="12192000" cy="68312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ACA865-5AAE-4FDD-9729-F8B2A09BD65A}"/>
              </a:ext>
            </a:extLst>
          </p:cNvPr>
          <p:cNvSpPr txBox="1"/>
          <p:nvPr/>
        </p:nvSpPr>
        <p:spPr>
          <a:xfrm>
            <a:off x="549449" y="235364"/>
            <a:ext cx="110931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atin typeface="Bookman Old Style" panose="02050604050505020204" pitchFamily="18" charset="0"/>
              </a:rPr>
              <a:t>Отзывы о продукции компании </a:t>
            </a:r>
            <a:r>
              <a:rPr lang="en-US" sz="4000" dirty="0" err="1">
                <a:latin typeface="Bookman Old Style" panose="02050604050505020204" pitchFamily="18" charset="0"/>
              </a:rPr>
              <a:t>Micelline</a:t>
            </a:r>
            <a:r>
              <a:rPr lang="ru-RU" sz="4000" dirty="0">
                <a:latin typeface="Bookman Old Style" panose="02050604050505020204" pitchFamily="18" charset="0"/>
              </a:rPr>
              <a:t>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E346386-ECA8-4A24-91C6-40B8952885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03" y="1111043"/>
            <a:ext cx="3665220" cy="5497830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52373F9-8CD5-8ACC-A5D3-549F2129BF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50" y="861916"/>
            <a:ext cx="3176616" cy="1383017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E4BAF9-EB89-2EC2-E920-BE687908EB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345" y="5178488"/>
            <a:ext cx="2942036" cy="208072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7DDE5B0-A163-67FC-3A60-197D05AE5B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334" y="943250"/>
            <a:ext cx="2494014" cy="3716342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4536258-6D5A-2532-D060-E6E096EFED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752" y="2017428"/>
            <a:ext cx="2524951" cy="4292082"/>
          </a:xfrm>
          <a:prstGeom prst="rect">
            <a:avLst/>
          </a:prstGeom>
          <a:solidFill>
            <a:schemeClr val="accent1"/>
          </a:solidFill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9E14AEE-216C-BE3B-FC71-9417A43301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431" y="2530612"/>
            <a:ext cx="2924147" cy="3265714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1013774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D2AF01-6150-CED3-B6A2-003239576D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6317585-C5E9-BD58-26FC-0DFC7ECD6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6703"/>
            <a:ext cx="12192000" cy="683129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5A5BFD-BC71-0AEB-7F3E-28B02BB49E6C}"/>
              </a:ext>
            </a:extLst>
          </p:cNvPr>
          <p:cNvSpPr txBox="1"/>
          <p:nvPr/>
        </p:nvSpPr>
        <p:spPr>
          <a:xfrm>
            <a:off x="549449" y="162460"/>
            <a:ext cx="110931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atin typeface="Bookman Old Style" panose="02050604050505020204" pitchFamily="18" charset="0"/>
              </a:rPr>
              <a:t>Отзывы о продукции компании </a:t>
            </a:r>
            <a:r>
              <a:rPr lang="en-US" sz="4000" dirty="0" err="1">
                <a:latin typeface="Bookman Old Style" panose="02050604050505020204" pitchFamily="18" charset="0"/>
              </a:rPr>
              <a:t>Micelline</a:t>
            </a:r>
            <a:r>
              <a:rPr lang="ru-RU" sz="4000" dirty="0">
                <a:latin typeface="Bookman Old Style" panose="02050604050505020204" pitchFamily="18" charset="0"/>
              </a:rPr>
              <a:t> 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2342DF4-8064-35EB-F96A-144AA0C070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651" y="870346"/>
            <a:ext cx="2641699" cy="47625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78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A92C31D-D922-8D77-D965-D23E14EC0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345" y="5178488"/>
            <a:ext cx="2942036" cy="208072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5D4A3F5-7912-2BFB-404F-170937FDC5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27" y="870346"/>
            <a:ext cx="2902219" cy="2482454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8D32C44-AFDE-CF27-B3AD-A978F9A5DE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27" y="3505201"/>
            <a:ext cx="3876196" cy="3057485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7D5336B-DD3C-28B9-1B6D-580A25EC9E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27378" y="729178"/>
            <a:ext cx="3072650" cy="404809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F6CE0C0-3DB1-D052-59C6-07ABB69517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371" y="2667312"/>
            <a:ext cx="3328015" cy="3672077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195153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2C2355A-03FF-94B2-0B2D-0492688F2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6703"/>
            <a:ext cx="12192000" cy="68312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85A541-D301-46A4-8F44-FA84F5A3BB05}"/>
              </a:ext>
            </a:extLst>
          </p:cNvPr>
          <p:cNvSpPr txBox="1"/>
          <p:nvPr/>
        </p:nvSpPr>
        <p:spPr>
          <a:xfrm>
            <a:off x="2023938" y="442295"/>
            <a:ext cx="38908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dirty="0" err="1">
                <a:latin typeface="Bookman Old Style" panose="02050604050505020204" pitchFamily="18" charset="0"/>
              </a:rPr>
              <a:t>Космецевтика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91E645-EAE9-46D0-BAE7-FEC40B0235B2}"/>
              </a:ext>
            </a:extLst>
          </p:cNvPr>
          <p:cNvSpPr txBox="1"/>
          <p:nvPr/>
        </p:nvSpPr>
        <p:spPr>
          <a:xfrm>
            <a:off x="920360" y="1150181"/>
            <a:ext cx="633046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>
              <a:latin typeface="Bookman Old Style" panose="02050604050505020204" pitchFamily="18" charset="0"/>
            </a:endParaRPr>
          </a:p>
          <a:p>
            <a:r>
              <a:rPr lang="ru-RU" sz="2000" dirty="0">
                <a:latin typeface="Bookman Old Style" panose="02050604050505020204" pitchFamily="18" charset="0"/>
              </a:rPr>
              <a:t>В декабре 202</a:t>
            </a:r>
            <a:r>
              <a:rPr lang="en-US" sz="2000" dirty="0">
                <a:latin typeface="Bookman Old Style" panose="02050604050505020204" pitchFamily="18" charset="0"/>
              </a:rPr>
              <a:t>4</a:t>
            </a:r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</a:rPr>
              <a:t>мицеллярная</a:t>
            </a:r>
            <a:r>
              <a:rPr lang="ru-RU" sz="2000" dirty="0">
                <a:latin typeface="Bookman Old Style" panose="02050604050505020204" pitchFamily="18" charset="0"/>
              </a:rPr>
              <a:t> косметическая линейка продукции была обновлена, что позволило компании легко войти  в премиальный сегмент рынка.</a:t>
            </a:r>
            <a:endParaRPr lang="ru-RU" sz="20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5A67FD1-D04C-4E80-AC63-9F2102DCD6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459" y="158114"/>
            <a:ext cx="4361181" cy="6541772"/>
          </a:xfrm>
          <a:prstGeom prst="rect">
            <a:avLst/>
          </a:prstGeom>
          <a:solidFill>
            <a:schemeClr val="bg1"/>
          </a:solidFill>
          <a:effectLst>
            <a:softEdge rad="4318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7409FAA-6A74-C22D-93E9-ECF2DA53F3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2428"/>
            <a:ext cx="3565572" cy="3565572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FC5E63E-FA8D-B22D-53ED-94DD969A5FC7}"/>
              </a:ext>
            </a:extLst>
          </p:cNvPr>
          <p:cNvSpPr txBox="1"/>
          <p:nvPr/>
        </p:nvSpPr>
        <p:spPr>
          <a:xfrm>
            <a:off x="3846621" y="2842952"/>
            <a:ext cx="4019086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>
              <a:latin typeface="Bookman Old Style" panose="02050604050505020204" pitchFamily="18" charset="0"/>
            </a:endParaRPr>
          </a:p>
          <a:p>
            <a:pPr algn="ctr"/>
            <a:r>
              <a:rPr lang="ru-RU" dirty="0">
                <a:highlight>
                  <a:srgbClr val="FF00FF"/>
                </a:highlight>
                <a:latin typeface="Bookman Old Style" panose="02050604050505020204" pitchFamily="18" charset="0"/>
              </a:rPr>
              <a:t>Косметические линейки </a:t>
            </a:r>
            <a:r>
              <a:rPr lang="en-US" dirty="0">
                <a:highlight>
                  <a:srgbClr val="FF00FF"/>
                </a:highlight>
                <a:latin typeface="Bookman Old Style" panose="02050604050505020204" pitchFamily="18" charset="0"/>
              </a:rPr>
              <a:t>MICELLINE</a:t>
            </a:r>
            <a:r>
              <a:rPr lang="ru-RU" dirty="0">
                <a:highlight>
                  <a:srgbClr val="FF00FF"/>
                </a:highlight>
                <a:latin typeface="Bookman Old Style" panose="02050604050505020204" pitchFamily="18" charset="0"/>
              </a:rPr>
              <a:t> на март 2025г.:</a:t>
            </a:r>
          </a:p>
          <a:p>
            <a:r>
              <a:rPr lang="ru-RU" dirty="0">
                <a:latin typeface="Bookman Old Style" panose="02050604050505020204" pitchFamily="18" charset="0"/>
              </a:rPr>
              <a:t>1. Базовая серия – основной уход (малиновый цвет)</a:t>
            </a:r>
          </a:p>
          <a:p>
            <a:r>
              <a:rPr lang="ru-RU" dirty="0">
                <a:latin typeface="Bookman Old Style" panose="02050604050505020204" pitchFamily="18" charset="0"/>
              </a:rPr>
              <a:t>2. Лифтинг – омолаживающая серия (белый цвет)</a:t>
            </a:r>
          </a:p>
          <a:p>
            <a:r>
              <a:rPr lang="ru-RU" dirty="0">
                <a:latin typeface="Bookman Old Style" panose="02050604050505020204" pitchFamily="18" charset="0"/>
              </a:rPr>
              <a:t>3. Анти-акне – серия для проблемной кожи (фиолетовый цвет)</a:t>
            </a:r>
          </a:p>
          <a:p>
            <a:r>
              <a:rPr lang="ru-RU" dirty="0">
                <a:latin typeface="Bookman Old Style" panose="02050604050505020204" pitchFamily="18" charset="0"/>
              </a:rPr>
              <a:t> 4. Серия для чувствительной кожи (бирюзовый цвет)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AAAF55-8546-5DFC-AAE1-CC4E691B21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345" y="5178488"/>
            <a:ext cx="2942036" cy="208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061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2D0F4F-7B2D-5D18-E52D-EE2E0322EB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A4706CF-6F7F-88D6-660E-AAFCDF0E5A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418230"/>
            <a:ext cx="12192000" cy="68312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D95B61-ED69-7C42-5EC5-41783E9471C1}"/>
              </a:ext>
            </a:extLst>
          </p:cNvPr>
          <p:cNvSpPr txBox="1"/>
          <p:nvPr/>
        </p:nvSpPr>
        <p:spPr>
          <a:xfrm>
            <a:off x="2462817" y="90990"/>
            <a:ext cx="38908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dirty="0" err="1">
                <a:latin typeface="Bookman Old Style" panose="02050604050505020204" pitchFamily="18" charset="0"/>
              </a:rPr>
              <a:t>Космецевтика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8561E6A-9365-4019-DE91-0417CCB004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786" y="26703"/>
            <a:ext cx="4570214" cy="6858000"/>
          </a:xfrm>
          <a:prstGeom prst="rect">
            <a:avLst/>
          </a:prstGeom>
          <a:effectLst>
            <a:softEdge rad="4064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A650A2-35BA-0309-9A88-D11A88030CC7}"/>
              </a:ext>
            </a:extLst>
          </p:cNvPr>
          <p:cNvSpPr txBox="1"/>
          <p:nvPr/>
        </p:nvSpPr>
        <p:spPr>
          <a:xfrm>
            <a:off x="296887" y="777278"/>
            <a:ext cx="7857547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>
              <a:latin typeface="Bookman Old Style" panose="02050604050505020204" pitchFamily="18" charset="0"/>
            </a:endParaRPr>
          </a:p>
          <a:p>
            <a:pPr algn="ctr"/>
            <a:r>
              <a:rPr lang="ru-RU" dirty="0">
                <a:highlight>
                  <a:srgbClr val="FF00FF"/>
                </a:highlight>
                <a:latin typeface="Bookman Old Style" panose="02050604050505020204" pitchFamily="18" charset="0"/>
              </a:rPr>
              <a:t>Инновационные технологии </a:t>
            </a:r>
            <a:r>
              <a:rPr lang="en-US" dirty="0" err="1">
                <a:highlight>
                  <a:srgbClr val="FF00FF"/>
                </a:highlight>
                <a:latin typeface="Bookman Old Style" panose="02050604050505020204" pitchFamily="18" charset="0"/>
              </a:rPr>
              <a:t>Micelline</a:t>
            </a:r>
            <a:r>
              <a:rPr lang="ru-RU" dirty="0">
                <a:highlight>
                  <a:srgbClr val="FF00FF"/>
                </a:highlight>
                <a:latin typeface="Bookman Old Style" panose="02050604050505020204" pitchFamily="18" charset="0"/>
              </a:rPr>
              <a:t>: глубокий уход и восстановление кожи  </a:t>
            </a:r>
          </a:p>
          <a:p>
            <a:r>
              <a:rPr lang="ru-RU" dirty="0">
                <a:latin typeface="Bookman Old Style" panose="02050604050505020204" pitchFamily="18" charset="0"/>
              </a:rPr>
              <a:t>Косметика </a:t>
            </a:r>
            <a:r>
              <a:rPr lang="en-US" dirty="0" err="1">
                <a:latin typeface="Bookman Old Style" panose="02050604050505020204" pitchFamily="18" charset="0"/>
              </a:rPr>
              <a:t>Micelline</a:t>
            </a:r>
            <a:r>
              <a:rPr lang="ru-RU" dirty="0">
                <a:latin typeface="Bookman Old Style" panose="02050604050505020204" pitchFamily="18" charset="0"/>
              </a:rPr>
              <a:t> создана с использованием передовых технологий, которые помогают активным ингредиентам глубже проникать в кожу и работать с максимальной эффективностью.  </a:t>
            </a:r>
          </a:p>
          <a:p>
            <a:endParaRPr lang="ru-RU" dirty="0">
              <a:latin typeface="Bookman Old Style" panose="02050604050505020204" pitchFamily="18" charset="0"/>
            </a:endParaRPr>
          </a:p>
          <a:p>
            <a:pPr algn="ctr"/>
            <a:r>
              <a:rPr lang="ru-RU" dirty="0" err="1">
                <a:highlight>
                  <a:srgbClr val="FF00FF"/>
                </a:highlight>
                <a:latin typeface="Bookman Old Style" panose="02050604050505020204" pitchFamily="18" charset="0"/>
              </a:rPr>
              <a:t>Перфторуглеродная</a:t>
            </a:r>
            <a:r>
              <a:rPr lang="ru-RU" dirty="0">
                <a:highlight>
                  <a:srgbClr val="FF00FF"/>
                </a:highlight>
                <a:latin typeface="Bookman Old Style" panose="02050604050505020204" pitchFamily="18" charset="0"/>
              </a:rPr>
              <a:t> эмульсия (ПФЭ) – </a:t>
            </a:r>
            <a:endParaRPr lang="en-US" dirty="0">
              <a:highlight>
                <a:srgbClr val="FF00FF"/>
              </a:highlight>
              <a:latin typeface="Bookman Old Style" panose="02050604050505020204" pitchFamily="18" charset="0"/>
            </a:endParaRPr>
          </a:p>
          <a:p>
            <a:pPr algn="ctr"/>
            <a:r>
              <a:rPr lang="ru-RU" dirty="0">
                <a:highlight>
                  <a:srgbClr val="FF00FF"/>
                </a:highlight>
                <a:latin typeface="Bookman Old Style" panose="02050604050505020204" pitchFamily="18" charset="0"/>
              </a:rPr>
              <a:t>энергия кислорода для кожи  </a:t>
            </a:r>
          </a:p>
          <a:p>
            <a:r>
              <a:rPr lang="ru-RU" dirty="0">
                <a:latin typeface="Bookman Old Style" panose="02050604050505020204" pitchFamily="18" charset="0"/>
              </a:rPr>
              <a:t>ПФЭ улучшает кислородный обмен, стимулируя кровообращение и обмен веществ в клетках кожи.  </a:t>
            </a:r>
          </a:p>
          <a:p>
            <a:r>
              <a:rPr lang="ru-RU" dirty="0">
                <a:latin typeface="Bookman Old Style" panose="02050604050505020204" pitchFamily="18" charset="0"/>
              </a:rPr>
              <a:t>- Активизирует обновление кожи – способствует регенерации и ускоренному обновлению клеток.  </a:t>
            </a:r>
          </a:p>
          <a:p>
            <a:r>
              <a:rPr lang="ru-RU" dirty="0">
                <a:latin typeface="Bookman Old Style" panose="02050604050505020204" pitchFamily="18" charset="0"/>
              </a:rPr>
              <a:t>- Повышает защиту кожи – помогает противостоять инфекциям, грибкам и повреждениям.  </a:t>
            </a:r>
          </a:p>
          <a:p>
            <a:r>
              <a:rPr lang="ru-RU" dirty="0">
                <a:latin typeface="Bookman Old Style" panose="02050604050505020204" pitchFamily="18" charset="0"/>
              </a:rPr>
              <a:t>- Стимулирует выработку коллагена и эластина – делает кожу более упругой и гладкой.  </a:t>
            </a:r>
          </a:p>
          <a:p>
            <a:r>
              <a:rPr lang="ru-RU" dirty="0">
                <a:latin typeface="Bookman Old Style" panose="02050604050505020204" pitchFamily="18" charset="0"/>
              </a:rPr>
              <a:t>- Ускоряет заживление – обладает противовоспалительным и ранозаживляющим эффектом.  </a:t>
            </a:r>
          </a:p>
          <a:p>
            <a:endParaRPr lang="ru-RU" sz="2000" dirty="0">
              <a:latin typeface="Bookman Old Style" panose="020506040505050202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C974CBF-EE70-EE47-A25F-A3BE80A414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345" y="5178488"/>
            <a:ext cx="2942036" cy="208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931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7CDC5A-321C-A7C8-E4EE-7E620B77A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368E3A0-300A-11EA-56AC-9024E4D307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10420"/>
            <a:ext cx="12192000" cy="683129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388F4AB-A277-D5CB-9598-7E94F4AD81F8}"/>
              </a:ext>
            </a:extLst>
          </p:cNvPr>
          <p:cNvSpPr txBox="1"/>
          <p:nvPr/>
        </p:nvSpPr>
        <p:spPr>
          <a:xfrm>
            <a:off x="179179" y="325820"/>
            <a:ext cx="8462087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>
              <a:latin typeface="Bookman Old Style" panose="02050604050505020204" pitchFamily="18" charset="0"/>
            </a:endParaRPr>
          </a:p>
          <a:p>
            <a:r>
              <a:rPr lang="ru-RU" sz="1600" dirty="0">
                <a:highlight>
                  <a:srgbClr val="FF00FF"/>
                </a:highlight>
                <a:latin typeface="Bookman Old Style" panose="02050604050505020204" pitchFamily="18" charset="0"/>
              </a:rPr>
              <a:t>Мицеллы – доставка активных компонентов в глубину кожи  </a:t>
            </a:r>
          </a:p>
          <a:p>
            <a:r>
              <a:rPr lang="ru-RU" sz="1600" dirty="0">
                <a:latin typeface="Bookman Old Style" panose="02050604050505020204" pitchFamily="18" charset="0"/>
              </a:rPr>
              <a:t>Мицеллы – это сверхмалые частицы, которые работают как транспорт для полезных веществ. Они легко проникают в глубокие слои кожи и помогают активным компонентам действовать быстрее и эффективнее.  </a:t>
            </a:r>
          </a:p>
          <a:p>
            <a:endParaRPr lang="ru-RU" sz="1600" dirty="0">
              <a:latin typeface="Bookman Old Style" panose="02050604050505020204" pitchFamily="18" charset="0"/>
            </a:endParaRPr>
          </a:p>
          <a:p>
            <a:r>
              <a:rPr lang="ru-RU" sz="1600" dirty="0">
                <a:latin typeface="Bookman Old Style" panose="02050604050505020204" pitchFamily="18" charset="0"/>
              </a:rPr>
              <a:t>- Увеличивают биодоступность ингредиентов – активные вещества быстрее проникают в кожу.  </a:t>
            </a:r>
          </a:p>
          <a:p>
            <a:r>
              <a:rPr lang="ru-RU" sz="1600" dirty="0">
                <a:latin typeface="Bookman Old Style" panose="02050604050505020204" pitchFamily="18" charset="0"/>
              </a:rPr>
              <a:t>- Способствуют глубокому увлажнению и питанию.  </a:t>
            </a:r>
          </a:p>
          <a:p>
            <a:r>
              <a:rPr lang="ru-RU" sz="1600" dirty="0">
                <a:latin typeface="Bookman Old Style" panose="02050604050505020204" pitchFamily="18" charset="0"/>
              </a:rPr>
              <a:t>- Обеспечивают равномерное распределение активных компонентов.  </a:t>
            </a:r>
          </a:p>
          <a:p>
            <a:endParaRPr lang="ru-RU" sz="1600" dirty="0">
              <a:latin typeface="Bookman Old Style" panose="02050604050505020204" pitchFamily="18" charset="0"/>
            </a:endParaRPr>
          </a:p>
          <a:p>
            <a:r>
              <a:rPr lang="ru-RU" sz="1600" dirty="0" err="1">
                <a:highlight>
                  <a:srgbClr val="FF00FF"/>
                </a:highlight>
                <a:latin typeface="Bookman Old Style" panose="02050604050505020204" pitchFamily="18" charset="0"/>
              </a:rPr>
              <a:t>Низасомы</a:t>
            </a:r>
            <a:r>
              <a:rPr lang="ru-RU" sz="1600" dirty="0">
                <a:highlight>
                  <a:srgbClr val="FF00FF"/>
                </a:highlight>
                <a:latin typeface="Bookman Old Style" panose="02050604050505020204" pitchFamily="18" charset="0"/>
              </a:rPr>
              <a:t> (липосомы) – направленная доставка ценных ингредиентов  </a:t>
            </a:r>
          </a:p>
          <a:p>
            <a:r>
              <a:rPr lang="ru-RU" sz="1600" dirty="0" err="1">
                <a:latin typeface="Bookman Old Style" panose="02050604050505020204" pitchFamily="18" charset="0"/>
              </a:rPr>
              <a:t>Низасомы</a:t>
            </a:r>
            <a:r>
              <a:rPr lang="ru-RU" sz="1600" dirty="0">
                <a:latin typeface="Bookman Old Style" panose="02050604050505020204" pitchFamily="18" charset="0"/>
              </a:rPr>
              <a:t> имеют структуру, схожую с клеточными мембранами, что позволяет им легко сливаться с клетками кожи.  </a:t>
            </a:r>
          </a:p>
          <a:p>
            <a:endParaRPr lang="ru-RU" sz="1600" dirty="0">
              <a:latin typeface="Bookman Old Style" panose="02050604050505020204" pitchFamily="18" charset="0"/>
            </a:endParaRPr>
          </a:p>
          <a:p>
            <a:r>
              <a:rPr lang="ru-RU" sz="1600" dirty="0">
                <a:latin typeface="Bookman Old Style" panose="02050604050505020204" pitchFamily="18" charset="0"/>
              </a:rPr>
              <a:t>- Глубоко проникают и насыщают кожу липидами.  </a:t>
            </a:r>
          </a:p>
          <a:p>
            <a:r>
              <a:rPr lang="ru-RU" sz="1600" dirty="0">
                <a:latin typeface="Bookman Old Style" panose="02050604050505020204" pitchFamily="18" charset="0"/>
              </a:rPr>
              <a:t>- Контролируют высвобождение активных веществ для пролонгированного эффекта.  </a:t>
            </a:r>
          </a:p>
          <a:p>
            <a:r>
              <a:rPr lang="ru-RU" sz="1600" dirty="0">
                <a:latin typeface="Bookman Old Style" panose="02050604050505020204" pitchFamily="18" charset="0"/>
              </a:rPr>
              <a:t>- Обеспечивают направленное действие полезных компонентов.  </a:t>
            </a:r>
          </a:p>
          <a:p>
            <a:endParaRPr lang="ru-RU" sz="1600" dirty="0">
              <a:latin typeface="Bookman Old Style" panose="02050604050505020204" pitchFamily="18" charset="0"/>
            </a:endParaRPr>
          </a:p>
          <a:p>
            <a:r>
              <a:rPr lang="en-US" sz="1600" dirty="0" err="1">
                <a:highlight>
                  <a:srgbClr val="FF00FF"/>
                </a:highlight>
                <a:latin typeface="Bookman Old Style" panose="02050604050505020204" pitchFamily="18" charset="0"/>
              </a:rPr>
              <a:t>Micelline</a:t>
            </a:r>
            <a:r>
              <a:rPr lang="en-US" sz="1600" dirty="0">
                <a:highlight>
                  <a:srgbClr val="FF00FF"/>
                </a:highlight>
                <a:latin typeface="Bookman Old Style" panose="02050604050505020204" pitchFamily="18" charset="0"/>
              </a:rPr>
              <a:t>  </a:t>
            </a:r>
            <a:r>
              <a:rPr lang="ru-RU" sz="1600" dirty="0">
                <a:highlight>
                  <a:srgbClr val="FF00FF"/>
                </a:highlight>
                <a:latin typeface="Bookman Old Style" panose="02050604050505020204" pitchFamily="18" charset="0"/>
              </a:rPr>
              <a:t>использует эти инновационные технологии, чтобы ваша кожа получала максимальный уход, защиту и восстановление.</a:t>
            </a:r>
            <a:endParaRPr lang="ru-RU" sz="1600" dirty="0">
              <a:highlight>
                <a:srgbClr val="FF00FF"/>
              </a:highlight>
            </a:endParaRPr>
          </a:p>
          <a:p>
            <a:endParaRPr lang="ru-RU" sz="1600" dirty="0">
              <a:latin typeface="Bookman Old Style" panose="020506040505050202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B93085E-721F-8A5A-6EBC-C6C1C5AC2C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626" y="1275459"/>
            <a:ext cx="2705303" cy="4059541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ECEC4D4-279B-1C14-8747-06ECD60C95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345" y="5178488"/>
            <a:ext cx="2942036" cy="208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968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317E1E-16FE-AC5D-C63A-56BBED784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635C0C2-4A25-272C-3746-5CF1802956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6703"/>
            <a:ext cx="12192000" cy="68312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A1DA47-E9AA-F207-46F9-BC1AA930CB2B}"/>
              </a:ext>
            </a:extLst>
          </p:cNvPr>
          <p:cNvSpPr txBox="1"/>
          <p:nvPr/>
        </p:nvSpPr>
        <p:spPr>
          <a:xfrm>
            <a:off x="210835" y="651983"/>
            <a:ext cx="5608321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>
              <a:latin typeface="Bookman Old Style" panose="02050604050505020204" pitchFamily="18" charset="0"/>
            </a:endParaRPr>
          </a:p>
          <a:p>
            <a:r>
              <a:rPr lang="ru-RU" dirty="0">
                <a:latin typeface="Bookman Old Style" panose="02050604050505020204" pitchFamily="18" charset="0"/>
              </a:rPr>
              <a:t>Современная косметика развивается благодаря научным открытиям, и одно из таких достижений — мицеллы. Они стали настоящим прорывом в очищении и уходе за кожей. В </a:t>
            </a:r>
            <a:r>
              <a:rPr lang="en-US" dirty="0">
                <a:latin typeface="Bookman Old Style" panose="02050604050505020204" pitchFamily="18" charset="0"/>
              </a:rPr>
              <a:t>MICELLINE</a:t>
            </a:r>
            <a:r>
              <a:rPr lang="ru-RU" dirty="0">
                <a:latin typeface="Bookman Old Style" panose="02050604050505020204" pitchFamily="18" charset="0"/>
              </a:rPr>
              <a:t> мы используем передовые технологии, чтобы мицеллы в наших продуктах работали не только на очищение, но и на восстановление и защиту кожи. Давайте разберёмся, почему это так важно.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2DAEB2-F389-F9F7-997F-FA7181B841FF}"/>
              </a:ext>
            </a:extLst>
          </p:cNvPr>
          <p:cNvSpPr txBox="1"/>
          <p:nvPr/>
        </p:nvSpPr>
        <p:spPr>
          <a:xfrm>
            <a:off x="210835" y="4121773"/>
            <a:ext cx="1027816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Bookman Old Style" panose="02050604050505020204" pitchFamily="18" charset="0"/>
              </a:rPr>
              <a:t>Что такое мицеллы?  </a:t>
            </a:r>
          </a:p>
          <a:p>
            <a:r>
              <a:rPr lang="ru-RU" sz="1600" dirty="0">
                <a:latin typeface="Bookman Old Style" panose="02050604050505020204" pitchFamily="18" charset="0"/>
              </a:rPr>
              <a:t>Мицеллы — это мельчайшие сферические частицы, состоящие из гидрофильной оболочки (притягивающей воду) и гидрофобного ядра (растворяющего жиры). Они бережно очищают кожу, удаляя загрязнения, кожное сало и остатки косметики, но при этом не разрушают защитный барьер.  </a:t>
            </a:r>
          </a:p>
          <a:p>
            <a:r>
              <a:rPr lang="ru-RU" sz="1600" dirty="0">
                <a:latin typeface="Bookman Old Style" panose="02050604050505020204" pitchFamily="18" charset="0"/>
              </a:rPr>
              <a:t>Однако далеко не все мицеллы одинаково эффективны. Их состав и метод получения определяют, насколько мягко и глубоко они будут работать.</a:t>
            </a:r>
          </a:p>
          <a:p>
            <a:r>
              <a:rPr lang="ru-RU" sz="1600" dirty="0">
                <a:latin typeface="Bookman Old Style" panose="02050604050505020204" pitchFamily="18" charset="0"/>
              </a:rPr>
              <a:t>В </a:t>
            </a:r>
            <a:r>
              <a:rPr lang="en-US" sz="1600" dirty="0">
                <a:latin typeface="Bookman Old Style" panose="02050604050505020204" pitchFamily="18" charset="0"/>
              </a:rPr>
              <a:t>MICELLINE</a:t>
            </a:r>
            <a:r>
              <a:rPr lang="ru-RU" sz="1600" dirty="0">
                <a:latin typeface="Bookman Old Style" panose="02050604050505020204" pitchFamily="18" charset="0"/>
              </a:rPr>
              <a:t> мы используем высококонцентрированные мицеллы, прошедшие обработку высокими давлениями. Это делает наши продукты более эффективными, безопасными и ухаживающими.  </a:t>
            </a:r>
          </a:p>
          <a:p>
            <a:endParaRPr lang="ru-RU" sz="1600" dirty="0">
              <a:latin typeface="Bookman Old Style" panose="02050604050505020204" pitchFamily="18" charset="0"/>
            </a:endParaRPr>
          </a:p>
          <a:p>
            <a:endParaRPr lang="ru-RU" sz="2400" dirty="0">
              <a:latin typeface="Bookman Old Style" panose="02050604050505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EA628E-9C85-EA28-71FA-7C5AE44FB367}"/>
              </a:ext>
            </a:extLst>
          </p:cNvPr>
          <p:cNvSpPr txBox="1"/>
          <p:nvPr/>
        </p:nvSpPr>
        <p:spPr>
          <a:xfrm>
            <a:off x="210835" y="304402"/>
            <a:ext cx="11981165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>
                <a:latin typeface="Bookman Old Style" panose="02050604050505020204" pitchFamily="18" charset="0"/>
              </a:rPr>
              <a:t>Мицеллы в косметике </a:t>
            </a:r>
            <a:r>
              <a:rPr lang="en-US" sz="3600" dirty="0">
                <a:latin typeface="Bookman Old Style" panose="02050604050505020204" pitchFamily="18" charset="0"/>
              </a:rPr>
              <a:t>MICELLINE</a:t>
            </a:r>
            <a:r>
              <a:rPr lang="ru-RU" sz="3600" dirty="0">
                <a:latin typeface="Bookman Old Style" panose="02050604050505020204" pitchFamily="18" charset="0"/>
              </a:rPr>
              <a:t>: в чём их сила? </a:t>
            </a:r>
          </a:p>
          <a:p>
            <a:pPr algn="ctr"/>
            <a:endParaRPr lang="ru-RU" sz="4000" dirty="0">
              <a:latin typeface="Bookman Old Style" panose="020506040505050202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2E1AF28-D5DD-450C-B4D9-DC282817F3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726" y="951620"/>
            <a:ext cx="5177595" cy="3359123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153DC10-F88C-5DF0-1565-F6F9E5FB62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345" y="5178488"/>
            <a:ext cx="2942036" cy="208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3119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11473</TotalTime>
  <Words>1058</Words>
  <Application>Microsoft Office PowerPoint</Application>
  <PresentationFormat>Широкоэкранный</PresentationFormat>
  <Paragraphs>120</Paragraphs>
  <Slides>17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Bookman Old Style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meleshko_ms@toptreid.ru</dc:creator>
  <cp:lastModifiedBy>Гунар Гунар</cp:lastModifiedBy>
  <cp:revision>45</cp:revision>
  <dcterms:created xsi:type="dcterms:W3CDTF">2023-11-29T10:40:46Z</dcterms:created>
  <dcterms:modified xsi:type="dcterms:W3CDTF">2025-05-03T07:37:59Z</dcterms:modified>
</cp:coreProperties>
</file>